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57" r:id="rId4"/>
    <p:sldId id="264" r:id="rId5"/>
    <p:sldId id="260" r:id="rId6"/>
    <p:sldId id="259"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69" autoAdjust="0"/>
    <p:restoredTop sz="94674"/>
  </p:normalViewPr>
  <p:slideViewPr>
    <p:cSldViewPr snapToGrid="0" snapToObjects="1">
      <p:cViewPr varScale="1">
        <p:scale>
          <a:sx n="108" d="100"/>
          <a:sy n="108" d="100"/>
        </p:scale>
        <p:origin x="224"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585115-C6C2-F742-90D1-059EDC89FD8F}" type="datetimeFigureOut">
              <a:rPr lang="en-US" smtClean="0"/>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C3902-FA29-4547-891D-149EE53DB5BF}" type="slidenum">
              <a:rPr lang="en-US" smtClean="0"/>
              <a:t>‹#›</a:t>
            </a:fld>
            <a:endParaRPr lang="en-US"/>
          </a:p>
        </p:txBody>
      </p:sp>
    </p:spTree>
    <p:extLst>
      <p:ext uri="{BB962C8B-B14F-4D97-AF65-F5344CB8AC3E}">
        <p14:creationId xmlns:p14="http://schemas.microsoft.com/office/powerpoint/2010/main" val="1222175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85115-C6C2-F742-90D1-059EDC89FD8F}" type="datetimeFigureOut">
              <a:rPr lang="en-US" smtClean="0"/>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C3902-FA29-4547-891D-149EE53DB5BF}" type="slidenum">
              <a:rPr lang="en-US" smtClean="0"/>
              <a:t>‹#›</a:t>
            </a:fld>
            <a:endParaRPr lang="en-US"/>
          </a:p>
        </p:txBody>
      </p:sp>
    </p:spTree>
    <p:extLst>
      <p:ext uri="{BB962C8B-B14F-4D97-AF65-F5344CB8AC3E}">
        <p14:creationId xmlns:p14="http://schemas.microsoft.com/office/powerpoint/2010/main" val="1735207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85115-C6C2-F742-90D1-059EDC89FD8F}" type="datetimeFigureOut">
              <a:rPr lang="en-US" smtClean="0"/>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C3902-FA29-4547-891D-149EE53DB5BF}" type="slidenum">
              <a:rPr lang="en-US" smtClean="0"/>
              <a:t>‹#›</a:t>
            </a:fld>
            <a:endParaRPr lang="en-US"/>
          </a:p>
        </p:txBody>
      </p:sp>
    </p:spTree>
    <p:extLst>
      <p:ext uri="{BB962C8B-B14F-4D97-AF65-F5344CB8AC3E}">
        <p14:creationId xmlns:p14="http://schemas.microsoft.com/office/powerpoint/2010/main" val="806442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85115-C6C2-F742-90D1-059EDC89FD8F}" type="datetimeFigureOut">
              <a:rPr lang="en-US" smtClean="0"/>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C3902-FA29-4547-891D-149EE53DB5BF}" type="slidenum">
              <a:rPr lang="en-US" smtClean="0"/>
              <a:t>‹#›</a:t>
            </a:fld>
            <a:endParaRPr lang="en-US"/>
          </a:p>
        </p:txBody>
      </p:sp>
    </p:spTree>
    <p:extLst>
      <p:ext uri="{BB962C8B-B14F-4D97-AF65-F5344CB8AC3E}">
        <p14:creationId xmlns:p14="http://schemas.microsoft.com/office/powerpoint/2010/main" val="209006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585115-C6C2-F742-90D1-059EDC89FD8F}" type="datetimeFigureOut">
              <a:rPr lang="en-US" smtClean="0"/>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C3902-FA29-4547-891D-149EE53DB5BF}" type="slidenum">
              <a:rPr lang="en-US" smtClean="0"/>
              <a:t>‹#›</a:t>
            </a:fld>
            <a:endParaRPr lang="en-US"/>
          </a:p>
        </p:txBody>
      </p:sp>
    </p:spTree>
    <p:extLst>
      <p:ext uri="{BB962C8B-B14F-4D97-AF65-F5344CB8AC3E}">
        <p14:creationId xmlns:p14="http://schemas.microsoft.com/office/powerpoint/2010/main" val="1315465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585115-C6C2-F742-90D1-059EDC89FD8F}" type="datetimeFigureOut">
              <a:rPr lang="en-US" smtClean="0"/>
              <a:t>12/10/20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EC3902-FA29-4547-891D-149EE53DB5BF}" type="slidenum">
              <a:rPr lang="en-US" smtClean="0"/>
              <a:t>‹#›</a:t>
            </a:fld>
            <a:endParaRPr lang="en-US"/>
          </a:p>
        </p:txBody>
      </p:sp>
    </p:spTree>
    <p:extLst>
      <p:ext uri="{BB962C8B-B14F-4D97-AF65-F5344CB8AC3E}">
        <p14:creationId xmlns:p14="http://schemas.microsoft.com/office/powerpoint/2010/main" val="69209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585115-C6C2-F742-90D1-059EDC89FD8F}" type="datetimeFigureOut">
              <a:rPr lang="en-US" smtClean="0"/>
              <a:t>12/10/20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EC3902-FA29-4547-891D-149EE53DB5BF}" type="slidenum">
              <a:rPr lang="en-US" smtClean="0"/>
              <a:t>‹#›</a:t>
            </a:fld>
            <a:endParaRPr lang="en-US"/>
          </a:p>
        </p:txBody>
      </p:sp>
    </p:spTree>
    <p:extLst>
      <p:ext uri="{BB962C8B-B14F-4D97-AF65-F5344CB8AC3E}">
        <p14:creationId xmlns:p14="http://schemas.microsoft.com/office/powerpoint/2010/main" val="1228761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585115-C6C2-F742-90D1-059EDC89FD8F}" type="datetimeFigureOut">
              <a:rPr lang="en-US" smtClean="0"/>
              <a:t>12/10/20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EC3902-FA29-4547-891D-149EE53DB5BF}" type="slidenum">
              <a:rPr lang="en-US" smtClean="0"/>
              <a:t>‹#›</a:t>
            </a:fld>
            <a:endParaRPr lang="en-US"/>
          </a:p>
        </p:txBody>
      </p:sp>
    </p:spTree>
    <p:extLst>
      <p:ext uri="{BB962C8B-B14F-4D97-AF65-F5344CB8AC3E}">
        <p14:creationId xmlns:p14="http://schemas.microsoft.com/office/powerpoint/2010/main" val="1593327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85115-C6C2-F742-90D1-059EDC89FD8F}" type="datetimeFigureOut">
              <a:rPr lang="en-US" smtClean="0"/>
              <a:t>12/10/20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EC3902-FA29-4547-891D-149EE53DB5BF}" type="slidenum">
              <a:rPr lang="en-US" smtClean="0"/>
              <a:t>‹#›</a:t>
            </a:fld>
            <a:endParaRPr lang="en-US"/>
          </a:p>
        </p:txBody>
      </p:sp>
    </p:spTree>
    <p:extLst>
      <p:ext uri="{BB962C8B-B14F-4D97-AF65-F5344CB8AC3E}">
        <p14:creationId xmlns:p14="http://schemas.microsoft.com/office/powerpoint/2010/main" val="2076521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585115-C6C2-F742-90D1-059EDC89FD8F}" type="datetimeFigureOut">
              <a:rPr lang="en-US" smtClean="0"/>
              <a:t>12/10/20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EC3902-FA29-4547-891D-149EE53DB5BF}" type="slidenum">
              <a:rPr lang="en-US" smtClean="0"/>
              <a:t>‹#›</a:t>
            </a:fld>
            <a:endParaRPr lang="en-US"/>
          </a:p>
        </p:txBody>
      </p:sp>
    </p:spTree>
    <p:extLst>
      <p:ext uri="{BB962C8B-B14F-4D97-AF65-F5344CB8AC3E}">
        <p14:creationId xmlns:p14="http://schemas.microsoft.com/office/powerpoint/2010/main" val="1340119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585115-C6C2-F742-90D1-059EDC89FD8F}" type="datetimeFigureOut">
              <a:rPr lang="en-US" smtClean="0"/>
              <a:t>12/10/20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EC3902-FA29-4547-891D-149EE53DB5BF}" type="slidenum">
              <a:rPr lang="en-US" smtClean="0"/>
              <a:t>‹#›</a:t>
            </a:fld>
            <a:endParaRPr lang="en-US"/>
          </a:p>
        </p:txBody>
      </p:sp>
    </p:spTree>
    <p:extLst>
      <p:ext uri="{BB962C8B-B14F-4D97-AF65-F5344CB8AC3E}">
        <p14:creationId xmlns:p14="http://schemas.microsoft.com/office/powerpoint/2010/main" val="586837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85115-C6C2-F742-90D1-059EDC89FD8F}" type="datetimeFigureOut">
              <a:rPr lang="en-US" smtClean="0"/>
              <a:t>12/10/20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EC3902-FA29-4547-891D-149EE53DB5BF}" type="slidenum">
              <a:rPr lang="en-US" smtClean="0"/>
              <a:t>‹#›</a:t>
            </a:fld>
            <a:endParaRPr lang="en-US"/>
          </a:p>
        </p:txBody>
      </p:sp>
    </p:spTree>
    <p:extLst>
      <p:ext uri="{BB962C8B-B14F-4D97-AF65-F5344CB8AC3E}">
        <p14:creationId xmlns:p14="http://schemas.microsoft.com/office/powerpoint/2010/main" val="610956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2CEB053E-E2C7-B94D-8CA1-41FD52789F4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6897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793910"/>
            <a:ext cx="12192000" cy="988887"/>
          </a:xfrm>
        </p:spPr>
        <p:txBody>
          <a:bodyPr>
            <a:normAutofit/>
          </a:bodyPr>
          <a:lstStyle/>
          <a:p>
            <a:r>
              <a:rPr lang="en-US" b="1" dirty="0">
                <a:solidFill>
                  <a:schemeClr val="bg1"/>
                </a:solidFill>
                <a:latin typeface="Arial" panose="020B0604020202020204" pitchFamily="34" charset="0"/>
                <a:cs typeface="Arial" panose="020B0604020202020204" pitchFamily="34" charset="0"/>
              </a:rPr>
              <a:t>A Prayer for Seminarians</a:t>
            </a:r>
          </a:p>
        </p:txBody>
      </p:sp>
    </p:spTree>
    <p:extLst>
      <p:ext uri="{BB962C8B-B14F-4D97-AF65-F5344CB8AC3E}">
        <p14:creationId xmlns:p14="http://schemas.microsoft.com/office/powerpoint/2010/main" val="1275973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8017"/>
            <a:ext cx="10431483" cy="5748946"/>
          </a:xfrm>
        </p:spPr>
        <p:txBody>
          <a:bodyPr anchor="ctr">
            <a:normAutofit/>
          </a:bodyPr>
          <a:lstStyle/>
          <a:p>
            <a:pPr marL="0" indent="0">
              <a:buNone/>
            </a:pPr>
            <a:r>
              <a:rPr lang="en-US" sz="3600" i="1" dirty="0">
                <a:solidFill>
                  <a:schemeClr val="bg1"/>
                </a:solidFill>
                <a:latin typeface="Arial" panose="020B0604020202020204" pitchFamily="34" charset="0"/>
                <a:cs typeface="Arial" panose="020B0604020202020204" pitchFamily="34" charset="0"/>
              </a:rPr>
              <a:t>Gracious Father, we pray today for Nazarene Theological Seminary. We thank you for the gift of our Seminary that for seventy-five years has prepared men and women for the work of ministry.</a:t>
            </a:r>
            <a:endParaRPr lang="en-US" sz="3600" dirty="0">
              <a:solidFill>
                <a:schemeClr val="bg1"/>
              </a:solidFill>
              <a:latin typeface="Arial" panose="020B0604020202020204" pitchFamily="34" charset="0"/>
              <a:cs typeface="Arial" panose="020B0604020202020204" pitchFamily="34" charset="0"/>
            </a:endParaRPr>
          </a:p>
          <a:p>
            <a:pPr marL="0" indent="0">
              <a:buNone/>
            </a:pPr>
            <a:r>
              <a:rPr lang="en-US" sz="3600" dirty="0">
                <a:solidFill>
                  <a:schemeClr val="bg1"/>
                </a:solidFill>
                <a:latin typeface="Arial" panose="020B0604020202020204" pitchFamily="34" charset="0"/>
                <a:cs typeface="Arial" panose="020B0604020202020204" pitchFamily="34" charset="0"/>
              </a:rPr>
              <a:t> </a:t>
            </a:r>
          </a:p>
          <a:p>
            <a:pPr marL="0" indent="0">
              <a:buNone/>
            </a:pPr>
            <a:r>
              <a:rPr lang="en-US" sz="3600" b="1" dirty="0">
                <a:solidFill>
                  <a:schemeClr val="bg1"/>
                </a:solidFill>
                <a:latin typeface="Arial" panose="020B0604020202020204" pitchFamily="34" charset="0"/>
                <a:cs typeface="Arial" panose="020B0604020202020204" pitchFamily="34" charset="0"/>
              </a:rPr>
              <a:t>Lord, thank you for raising up our Seminary for the sake of the Church. </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9652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8017"/>
            <a:ext cx="10383982" cy="5748946"/>
          </a:xfrm>
        </p:spPr>
        <p:txBody>
          <a:bodyPr anchor="ctr">
            <a:noAutofit/>
          </a:bodyPr>
          <a:lstStyle/>
          <a:p>
            <a:pPr marL="0" indent="0">
              <a:buNone/>
            </a:pPr>
            <a:r>
              <a:rPr lang="en-US" sz="3600" i="1" dirty="0">
                <a:solidFill>
                  <a:schemeClr val="bg1"/>
                </a:solidFill>
                <a:latin typeface="Arial" panose="020B0604020202020204" pitchFamily="34" charset="0"/>
                <a:cs typeface="Arial" panose="020B0604020202020204" pitchFamily="34" charset="0"/>
              </a:rPr>
              <a:t>We ask you, Lord of the Harvest, to send workers into the harvest field</a:t>
            </a:r>
            <a:r>
              <a:rPr lang="en-US" sz="3600" dirty="0">
                <a:solidFill>
                  <a:schemeClr val="bg1"/>
                </a:solidFill>
                <a:latin typeface="Arial" panose="020B0604020202020204" pitchFamily="34" charset="0"/>
                <a:cs typeface="Arial" panose="020B0604020202020204" pitchFamily="34" charset="0"/>
              </a:rPr>
              <a:t>. </a:t>
            </a:r>
          </a:p>
          <a:p>
            <a:pPr marL="0" indent="0">
              <a:buNone/>
            </a:pPr>
            <a:r>
              <a:rPr lang="en-US" sz="3600" dirty="0">
                <a:solidFill>
                  <a:schemeClr val="bg1"/>
                </a:solidFill>
                <a:latin typeface="Arial" panose="020B0604020202020204" pitchFamily="34" charset="0"/>
                <a:cs typeface="Arial" panose="020B0604020202020204" pitchFamily="34" charset="0"/>
              </a:rPr>
              <a:t> </a:t>
            </a:r>
          </a:p>
          <a:p>
            <a:pPr marL="0" indent="0">
              <a:buNone/>
            </a:pPr>
            <a:r>
              <a:rPr lang="en-US" sz="3600" b="1" dirty="0">
                <a:solidFill>
                  <a:schemeClr val="bg1"/>
                </a:solidFill>
                <a:latin typeface="Arial" panose="020B0604020202020204" pitchFamily="34" charset="0"/>
                <a:cs typeface="Arial" panose="020B0604020202020204" pitchFamily="34" charset="0"/>
              </a:rPr>
              <a:t>May those whom you are calling respond with obedient and willing hearts.</a:t>
            </a:r>
            <a:endParaRPr lang="en-US" sz="3600" dirty="0">
              <a:solidFill>
                <a:schemeClr val="bg1"/>
              </a:solidFill>
              <a:latin typeface="Arial" panose="020B0604020202020204" pitchFamily="34" charset="0"/>
              <a:cs typeface="Arial" panose="020B0604020202020204" pitchFamily="34" charset="0"/>
            </a:endParaRPr>
          </a:p>
          <a:p>
            <a:pPr marL="0" indent="0">
              <a:buNone/>
            </a:pPr>
            <a:r>
              <a:rPr lang="en-US" sz="36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29819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0188"/>
            <a:ext cx="10348356" cy="5748946"/>
          </a:xfrm>
        </p:spPr>
        <p:txBody>
          <a:bodyPr anchor="ctr">
            <a:noAutofit/>
          </a:bodyPr>
          <a:lstStyle/>
          <a:p>
            <a:pPr marL="0" indent="0">
              <a:buNone/>
            </a:pPr>
            <a:r>
              <a:rPr lang="en-US" sz="3600" i="1" dirty="0">
                <a:solidFill>
                  <a:schemeClr val="bg1"/>
                </a:solidFill>
                <a:latin typeface="Arial" panose="020B0604020202020204" pitchFamily="34" charset="0"/>
                <a:cs typeface="Arial" panose="020B0604020202020204" pitchFamily="34" charset="0"/>
              </a:rPr>
              <a:t>We ask you, Lord, to bless NTS with necessary resources for the work.</a:t>
            </a:r>
            <a:endParaRPr lang="en-US" sz="3600" dirty="0">
              <a:solidFill>
                <a:schemeClr val="bg1"/>
              </a:solidFill>
              <a:latin typeface="Arial" panose="020B0604020202020204" pitchFamily="34" charset="0"/>
              <a:cs typeface="Arial" panose="020B0604020202020204" pitchFamily="34" charset="0"/>
            </a:endParaRPr>
          </a:p>
          <a:p>
            <a:pPr marL="0" indent="0">
              <a:buNone/>
            </a:pPr>
            <a:r>
              <a:rPr lang="en-US" sz="3600" dirty="0">
                <a:solidFill>
                  <a:schemeClr val="bg1"/>
                </a:solidFill>
                <a:latin typeface="Arial" panose="020B0604020202020204" pitchFamily="34" charset="0"/>
                <a:cs typeface="Arial" panose="020B0604020202020204" pitchFamily="34" charset="0"/>
              </a:rPr>
              <a:t> </a:t>
            </a:r>
          </a:p>
          <a:p>
            <a:pPr marL="0" indent="0">
              <a:buNone/>
            </a:pPr>
            <a:r>
              <a:rPr lang="en-US" sz="3600" b="1" dirty="0">
                <a:solidFill>
                  <a:schemeClr val="bg1"/>
                </a:solidFill>
                <a:latin typeface="Arial" panose="020B0604020202020204" pitchFamily="34" charset="0"/>
                <a:cs typeface="Arial" panose="020B0604020202020204" pitchFamily="34" charset="0"/>
              </a:rPr>
              <a:t>Provide for NTS by your gracious hand through the obedience and generosity of your people</a:t>
            </a:r>
            <a:r>
              <a:rPr lang="en-US" sz="36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94430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8017"/>
            <a:ext cx="10455234" cy="5748946"/>
          </a:xfrm>
        </p:spPr>
        <p:txBody>
          <a:bodyPr anchor="ctr">
            <a:noAutofit/>
          </a:bodyPr>
          <a:lstStyle/>
          <a:p>
            <a:pPr marL="0" indent="0">
              <a:buNone/>
            </a:pPr>
            <a:r>
              <a:rPr lang="en-US" sz="3600" i="1" dirty="0">
                <a:solidFill>
                  <a:schemeClr val="bg1"/>
                </a:solidFill>
                <a:latin typeface="Arial" panose="020B0604020202020204" pitchFamily="34" charset="0"/>
                <a:cs typeface="Arial" panose="020B0604020202020204" pitchFamily="34" charset="0"/>
              </a:rPr>
              <a:t>We pray for the leadership, faculty, and staff of the Seminary. Bless and protect them in their work of learning, teaching, writing, and guiding faithful leaners.</a:t>
            </a:r>
            <a:endParaRPr lang="en-US" sz="3600" dirty="0">
              <a:solidFill>
                <a:schemeClr val="bg1"/>
              </a:solidFill>
              <a:latin typeface="Arial" panose="020B0604020202020204" pitchFamily="34" charset="0"/>
              <a:cs typeface="Arial" panose="020B0604020202020204" pitchFamily="34" charset="0"/>
            </a:endParaRPr>
          </a:p>
          <a:p>
            <a:pPr marL="0" indent="0">
              <a:buNone/>
            </a:pPr>
            <a:r>
              <a:rPr lang="en-US" sz="3600" dirty="0">
                <a:solidFill>
                  <a:schemeClr val="bg1"/>
                </a:solidFill>
                <a:latin typeface="Arial" panose="020B0604020202020204" pitchFamily="34" charset="0"/>
                <a:cs typeface="Arial" panose="020B0604020202020204" pitchFamily="34" charset="0"/>
              </a:rPr>
              <a:t> </a:t>
            </a:r>
          </a:p>
          <a:p>
            <a:pPr marL="0" indent="0">
              <a:buNone/>
            </a:pPr>
            <a:r>
              <a:rPr lang="en-US" sz="3600" b="1" dirty="0">
                <a:solidFill>
                  <a:schemeClr val="bg1"/>
                </a:solidFill>
                <a:latin typeface="Arial" panose="020B0604020202020204" pitchFamily="34" charset="0"/>
                <a:cs typeface="Arial" panose="020B0604020202020204" pitchFamily="34" charset="0"/>
              </a:rPr>
              <a:t>Bless all who set their hands and hearts to the work of the Seminary.</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8960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8017"/>
            <a:ext cx="10443358" cy="5748946"/>
          </a:xfrm>
        </p:spPr>
        <p:txBody>
          <a:bodyPr anchor="ctr">
            <a:noAutofit/>
          </a:bodyPr>
          <a:lstStyle/>
          <a:p>
            <a:pPr marL="0" indent="0">
              <a:buNone/>
            </a:pPr>
            <a:r>
              <a:rPr lang="en-US" sz="3600" i="1" dirty="0">
                <a:solidFill>
                  <a:schemeClr val="bg1"/>
                </a:solidFill>
                <a:latin typeface="Arial" panose="020B0604020202020204" pitchFamily="34" charset="0"/>
                <a:cs typeface="Arial" panose="020B0604020202020204" pitchFamily="34" charset="0"/>
              </a:rPr>
              <a:t>We pray for the students, all who are deepening their preparation to lead your Church faithfully and effectively. </a:t>
            </a:r>
            <a:endParaRPr lang="en-US" sz="3600" dirty="0">
              <a:solidFill>
                <a:schemeClr val="bg1"/>
              </a:solidFill>
              <a:latin typeface="Arial" panose="020B0604020202020204" pitchFamily="34" charset="0"/>
              <a:cs typeface="Arial" panose="020B0604020202020204" pitchFamily="34" charset="0"/>
            </a:endParaRPr>
          </a:p>
          <a:p>
            <a:pPr marL="0" indent="0">
              <a:buNone/>
            </a:pPr>
            <a:r>
              <a:rPr lang="en-US" sz="3600" dirty="0">
                <a:solidFill>
                  <a:schemeClr val="bg1"/>
                </a:solidFill>
                <a:latin typeface="Arial" panose="020B0604020202020204" pitchFamily="34" charset="0"/>
                <a:cs typeface="Arial" panose="020B0604020202020204" pitchFamily="34" charset="0"/>
              </a:rPr>
              <a:t> </a:t>
            </a:r>
          </a:p>
          <a:p>
            <a:pPr marL="0" indent="0">
              <a:buNone/>
            </a:pPr>
            <a:r>
              <a:rPr lang="en-US" sz="3600" b="1" dirty="0">
                <a:solidFill>
                  <a:schemeClr val="bg1"/>
                </a:solidFill>
                <a:latin typeface="Arial" panose="020B0604020202020204" pitchFamily="34" charset="0"/>
                <a:cs typeface="Arial" panose="020B0604020202020204" pitchFamily="34" charset="0"/>
              </a:rPr>
              <a:t>Bless our Seminarians with grace, strength, and wisdom for the work to which you have called them. </a:t>
            </a:r>
            <a:endParaRPr lang="en-US" sz="3600" dirty="0">
              <a:solidFill>
                <a:schemeClr val="bg1"/>
              </a:solidFill>
              <a:latin typeface="Arial" panose="020B0604020202020204" pitchFamily="34" charset="0"/>
              <a:cs typeface="Arial" panose="020B0604020202020204" pitchFamily="34" charset="0"/>
            </a:endParaRPr>
          </a:p>
          <a:p>
            <a:pPr marL="0" indent="0">
              <a:buNone/>
            </a:pP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4280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8017"/>
            <a:ext cx="10455234" cy="5748946"/>
          </a:xfrm>
        </p:spPr>
        <p:txBody>
          <a:bodyPr anchor="ctr">
            <a:noAutofit/>
          </a:bodyPr>
          <a:lstStyle/>
          <a:p>
            <a:pPr marL="0" indent="0">
              <a:buNone/>
            </a:pPr>
            <a:r>
              <a:rPr lang="en-US" sz="3600" i="1" dirty="0">
                <a:solidFill>
                  <a:schemeClr val="bg1"/>
                </a:solidFill>
                <a:latin typeface="Arial" panose="020B0604020202020204" pitchFamily="34" charset="0"/>
                <a:cs typeface="Arial" panose="020B0604020202020204" pitchFamily="34" charset="0"/>
              </a:rPr>
              <a:t>We thank you, Lord, that you provide spiritual leadership for your Church.</a:t>
            </a:r>
            <a:endParaRPr lang="en-US" sz="3600" dirty="0">
              <a:solidFill>
                <a:schemeClr val="bg1"/>
              </a:solidFill>
              <a:latin typeface="Arial" panose="020B0604020202020204" pitchFamily="34" charset="0"/>
              <a:cs typeface="Arial" panose="020B0604020202020204" pitchFamily="34" charset="0"/>
            </a:endParaRPr>
          </a:p>
          <a:p>
            <a:pPr marL="0" indent="0">
              <a:buNone/>
            </a:pPr>
            <a:r>
              <a:rPr lang="en-US" sz="3600" dirty="0">
                <a:solidFill>
                  <a:schemeClr val="bg1"/>
                </a:solidFill>
                <a:latin typeface="Arial" panose="020B0604020202020204" pitchFamily="34" charset="0"/>
                <a:cs typeface="Arial" panose="020B0604020202020204" pitchFamily="34" charset="0"/>
              </a:rPr>
              <a:t> </a:t>
            </a:r>
          </a:p>
          <a:p>
            <a:pPr marL="0" indent="0">
              <a:buNone/>
            </a:pPr>
            <a:r>
              <a:rPr lang="en-US" sz="3600" b="1" dirty="0">
                <a:solidFill>
                  <a:schemeClr val="bg1"/>
                </a:solidFill>
                <a:latin typeface="Arial" panose="020B0604020202020204" pitchFamily="34" charset="0"/>
                <a:cs typeface="Arial" panose="020B0604020202020204" pitchFamily="34" charset="0"/>
              </a:rPr>
              <a:t>Grant us grace to respect the pastoral office, that we might live together in obedience to your command to “submit to one another out of reverence for Christ”</a:t>
            </a:r>
            <a:r>
              <a:rPr lang="en-US" sz="3600" dirty="0">
                <a:solidFill>
                  <a:schemeClr val="bg1"/>
                </a:solidFill>
                <a:latin typeface="Arial" panose="020B0604020202020204" pitchFamily="34" charset="0"/>
                <a:cs typeface="Arial" panose="020B0604020202020204" pitchFamily="34" charset="0"/>
              </a:rPr>
              <a:t> (Eph. 5:21). </a:t>
            </a:r>
          </a:p>
        </p:txBody>
      </p:sp>
    </p:spTree>
    <p:extLst>
      <p:ext uri="{BB962C8B-B14F-4D97-AF65-F5344CB8AC3E}">
        <p14:creationId xmlns:p14="http://schemas.microsoft.com/office/powerpoint/2010/main" val="1887011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8017"/>
            <a:ext cx="10478984" cy="5748946"/>
          </a:xfrm>
        </p:spPr>
        <p:txBody>
          <a:bodyPr anchor="ctr">
            <a:noAutofit/>
          </a:bodyPr>
          <a:lstStyle/>
          <a:p>
            <a:pPr marL="0" indent="0">
              <a:buNone/>
            </a:pPr>
            <a:r>
              <a:rPr lang="en-US" sz="3600" b="1" i="1" dirty="0">
                <a:solidFill>
                  <a:schemeClr val="bg1"/>
                </a:solidFill>
                <a:latin typeface="Arial" panose="020B0604020202020204" pitchFamily="34" charset="0"/>
                <a:cs typeface="Arial" panose="020B0604020202020204" pitchFamily="34" charset="0"/>
              </a:rPr>
              <a:t>ALL: May the grace and peace of the Lord secure our Seminary in its life and ministry. We pray these things in the name of Jesus Christ our Lord, who lives and reigns with You and the Holy Spirit, one God, forever and ever. Amen. </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3747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315</Words>
  <Application>Microsoft Macintosh PowerPoint</Application>
  <PresentationFormat>Widescreen</PresentationFormat>
  <Paragraphs>21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A Prayer for Seminarians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Prayer for Seminarians</dc:title>
  <dc:creator>Veach, Jason</dc:creator>
  <cp:lastModifiedBy>Veach, Jason</cp:lastModifiedBy>
  <cp:revision>6</cp:revision>
  <dcterms:created xsi:type="dcterms:W3CDTF">2018-11-14T20:46:41Z</dcterms:created>
  <dcterms:modified xsi:type="dcterms:W3CDTF">2020-12-10T17:10:33Z</dcterms:modified>
</cp:coreProperties>
</file>